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72" r:id="rId4"/>
    <p:sldId id="274" r:id="rId5"/>
    <p:sldId id="276" r:id="rId6"/>
    <p:sldId id="258" r:id="rId7"/>
    <p:sldId id="283" r:id="rId8"/>
    <p:sldId id="259" r:id="rId9"/>
    <p:sldId id="277" r:id="rId10"/>
    <p:sldId id="282" r:id="rId11"/>
    <p:sldId id="260" r:id="rId12"/>
    <p:sldId id="268" r:id="rId13"/>
    <p:sldId id="279" r:id="rId14"/>
    <p:sldId id="278" r:id="rId15"/>
    <p:sldId id="280" r:id="rId16"/>
    <p:sldId id="281" r:id="rId17"/>
    <p:sldId id="290" r:id="rId18"/>
    <p:sldId id="285" r:id="rId19"/>
    <p:sldId id="286" r:id="rId20"/>
    <p:sldId id="287" r:id="rId21"/>
    <p:sldId id="291" r:id="rId22"/>
    <p:sldId id="292" r:id="rId23"/>
    <p:sldId id="293" r:id="rId24"/>
    <p:sldId id="294" r:id="rId25"/>
    <p:sldId id="295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EAEAEA"/>
    <a:srgbClr val="F8F8F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25D39AA-53FB-4BA7-B8D2-418A3F002821}" type="datetimeFigureOut">
              <a:rPr lang="ru-RU" smtClean="0"/>
              <a:pPr/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ACFDD8-75F2-452F-8E83-458A34EE3F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25D39AA-53FB-4BA7-B8D2-418A3F002821}" type="datetimeFigureOut">
              <a:rPr lang="ru-RU" smtClean="0"/>
              <a:pPr/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ACFDD8-75F2-452F-8E83-458A34EE3F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25D39AA-53FB-4BA7-B8D2-418A3F002821}" type="datetimeFigureOut">
              <a:rPr lang="ru-RU" smtClean="0"/>
              <a:pPr/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ACFDD8-75F2-452F-8E83-458A34EE3F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25D39AA-53FB-4BA7-B8D2-418A3F002821}" type="datetimeFigureOut">
              <a:rPr lang="ru-RU" smtClean="0"/>
              <a:pPr/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ACFDD8-75F2-452F-8E83-458A34EE3F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25D39AA-53FB-4BA7-B8D2-418A3F002821}" type="datetimeFigureOut">
              <a:rPr lang="ru-RU" smtClean="0"/>
              <a:pPr/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ACFDD8-75F2-452F-8E83-458A34EE3F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25D39AA-53FB-4BA7-B8D2-418A3F002821}" type="datetimeFigureOut">
              <a:rPr lang="ru-RU" smtClean="0"/>
              <a:pPr/>
              <a:t>31.03.2017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ACFDD8-75F2-452F-8E83-458A34EE3F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25D39AA-53FB-4BA7-B8D2-418A3F002821}" type="datetimeFigureOut">
              <a:rPr lang="ru-RU" smtClean="0"/>
              <a:pPr/>
              <a:t>31.03.2017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ACFDD8-75F2-452F-8E83-458A34EE3F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25D39AA-53FB-4BA7-B8D2-418A3F002821}" type="datetimeFigureOut">
              <a:rPr lang="ru-RU" smtClean="0"/>
              <a:pPr/>
              <a:t>31.03.2017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ACFDD8-75F2-452F-8E83-458A34EE3F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25D39AA-53FB-4BA7-B8D2-418A3F002821}" type="datetimeFigureOut">
              <a:rPr lang="ru-RU" smtClean="0"/>
              <a:pPr/>
              <a:t>31.03.2017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ACFDD8-75F2-452F-8E83-458A34EE3F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25D39AA-53FB-4BA7-B8D2-418A3F002821}" type="datetimeFigureOut">
              <a:rPr lang="ru-RU" smtClean="0"/>
              <a:pPr/>
              <a:t>31.03.2017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ACFDD8-75F2-452F-8E83-458A34EE3F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25D39AA-53FB-4BA7-B8D2-418A3F002821}" type="datetimeFigureOut">
              <a:rPr lang="ru-RU" smtClean="0"/>
              <a:pPr/>
              <a:t>31.03.2017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ACFDD8-75F2-452F-8E83-458A34EE3F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20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Relationship Id="rId22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&amp;vcy;&amp;scy;&amp;iecy; &amp;ocy; &amp;scy;&amp;vcy;&amp;acy;&amp;dcy;&amp;softcy;&amp;bcy;&amp;iecy; &amp;Zcy;&amp;acy;&amp;pcy;&amp;icy;&amp;scy;&amp;icy; &amp;vcy; &amp;rcy;&amp;ucy;&amp;bcy;&amp;rcy;&amp;icy;&amp;kcy;&amp;iecy; &amp;vcy;&amp;scy;&amp;iecy; &amp;ocy; &amp;scy;&amp;vcy;&amp;acy;&amp;dcy;&amp;softcy;&amp;bcy;&amp;iecy; &amp;Dcy;&amp;ncy;&amp;iecy;&amp;vcy;&amp;ncy;&amp;icy;&amp;kcy; &amp;Pcy;&amp;rcy;&amp;ocy;&amp;scy;&amp;tcy;&amp;ocy;&amp;mcy;&amp;acy;&amp;rcy;&amp;icy;&amp;ncy;&amp;ocy;&amp;chcy;&amp;kcy;&amp;acy; :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15382" cy="6858000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 userDrawn="1"/>
        </p:nvSpPr>
        <p:spPr>
          <a:xfrm>
            <a:off x="285720" y="285728"/>
            <a:ext cx="8572560" cy="6286544"/>
          </a:xfrm>
          <a:prstGeom prst="roundRect">
            <a:avLst>
              <a:gd name="adj" fmla="val 6432"/>
            </a:avLst>
          </a:prstGeom>
          <a:solidFill>
            <a:srgbClr val="EAEAEA">
              <a:alpha val="74902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22" name="Picture 10" descr="Troderstro.ru - &amp;pcy;&amp;ocy;&amp;rcy;&amp;tcy;&amp;acy;&amp;lcy; &amp;ocy; &amp;gcy;&amp;rcy;&amp;acy;&amp;fcy;&amp;icy;&amp;chcy;&amp;iecy;&amp;scy;&amp;kcy;&amp;ocy;&amp;mcy; &amp;dcy;&amp;icy;&amp;zcy;&amp;acy;&amp;jcy;&amp;ncy;&amp;iecy; &quot; &amp;Scy;&amp;tcy;&amp;rcy;&amp;acy;&amp;ncy;&amp;icy;&amp;tscy;&amp;acy; 1268"/>
          <p:cNvPicPr>
            <a:picLocks noChangeAspect="1" noChangeArrowheads="1"/>
          </p:cNvPicPr>
          <p:nvPr userDrawn="1"/>
        </p:nvPicPr>
        <p:blipFill>
          <a:blip r:embed="rId14" cstate="print"/>
          <a:srcRect t="4086" r="5661" b="46027"/>
          <a:stretch>
            <a:fillRect/>
          </a:stretch>
        </p:blipFill>
        <p:spPr bwMode="auto">
          <a:xfrm>
            <a:off x="0" y="0"/>
            <a:ext cx="9144000" cy="6858000"/>
          </a:xfrm>
          <a:prstGeom prst="frame">
            <a:avLst>
              <a:gd name="adj1" fmla="val 2838"/>
            </a:avLst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3320" name="Picture 8" descr="&amp;Kcy;&amp;lcy;&amp;icy;&amp;pcy;&amp;acy;&amp;rcy;&amp;tcy; PNG &amp;zcy;&amp;acy;&amp;vcy;&amp;icy;&amp;tcy;&amp;ucy;&amp;shcy;&amp;kcy;&amp;icy;. &amp;Ocy;&amp;bcy;&amp;scy;&amp;ucy;&amp;zhcy;&amp;dcy;&amp;iecy;&amp;ncy;&amp;icy;&amp;iecy; &amp;ncy;&amp;acy; LiveInternet - &amp;Rcy;&amp;ocy;&amp;scy;&amp;scy;&amp;icy;&amp;jcy;&amp;scy;&amp;kcy;…"/>
          <p:cNvPicPr>
            <a:picLocks noChangeAspect="1" noChangeArrowheads="1"/>
          </p:cNvPicPr>
          <p:nvPr userDrawn="1"/>
        </p:nvPicPr>
        <p:blipFill>
          <a:blip r:embed="rId15" cstate="print"/>
          <a:srcRect t="-2586"/>
          <a:stretch>
            <a:fillRect/>
          </a:stretch>
        </p:blipFill>
        <p:spPr bwMode="auto">
          <a:xfrm rot="11698943">
            <a:off x="6493077" y="-60587"/>
            <a:ext cx="2571571" cy="3126382"/>
          </a:xfrm>
          <a:prstGeom prst="rect">
            <a:avLst/>
          </a:prstGeom>
          <a:noFill/>
        </p:spPr>
      </p:pic>
      <p:pic>
        <p:nvPicPr>
          <p:cNvPr id="13324" name="Picture 12" descr="5 &amp;Dcy;&amp;iecy;&amp;kcy;&amp;acy;&amp;bcy;&amp;rcy;&amp;yacy; 2009 - &amp;Kcy;&amp;lcy;&amp;icy;&amp;pcy;&amp;acy;&amp;rcy;&amp;tcy;&amp;ycy; &amp;dcy;&amp;lcy;&amp;yacy; &amp;Fcy;&amp;SHcy; - $*&amp;Kcy;&amp;lcy;&amp;icy;&amp;pcy;&amp;acy;&amp;rcy;&amp;tcy;&amp;ycy; &amp;dcy;&amp;lcy;&amp;yacy; &amp;Fcy;&amp;SHcy;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 rot="575004">
            <a:off x="-23661" y="4166986"/>
            <a:ext cx="2500330" cy="2500330"/>
          </a:xfrm>
          <a:prstGeom prst="rect">
            <a:avLst/>
          </a:prstGeom>
          <a:noFill/>
        </p:spPr>
      </p:pic>
      <p:pic>
        <p:nvPicPr>
          <p:cNvPr id="13326" name="Picture 14" descr="&amp;Ucy;&amp;zcy;&amp;ocy;&amp;rcy;&amp;ycy;. &amp;Ocy;&amp;bcy;&amp;scy;&amp;ucy;&amp;zhcy;&amp;dcy;&amp;iecy;&amp;ncy;&amp;icy;&amp;iecy; &amp;ncy;&amp;acy;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 rot="11244174">
            <a:off x="6543041" y="5969082"/>
            <a:ext cx="1834563" cy="773956"/>
          </a:xfrm>
          <a:prstGeom prst="rect">
            <a:avLst/>
          </a:prstGeom>
          <a:noFill/>
        </p:spPr>
      </p:pic>
      <p:pic>
        <p:nvPicPr>
          <p:cNvPr id="18" name="Picture 4" descr="&amp;Scy;&amp;ncy;&amp;iecy;&amp;gcy; &amp;zcy;&amp;icy;&amp;mcy;&amp;acy; - &amp;Scy;&amp;ocy;&amp;scy;&amp;tcy;&amp;ocy;&amp;yacy;&amp;ncy;&amp;icy;&amp;yacy; &amp;vcy;&amp;ocy;&amp;dcy;&amp;ycy; - &amp;Kcy;&amp;acy;&amp;rcy;&amp;tcy;&amp;icy;&amp;ncy;&amp;kcy;&amp;icy; &amp;pcy;&amp;ocy; &amp;ocy;&amp;kcy;&amp;rcy;&amp;ucy;&amp;zhcy;&amp;acy;&amp;yucy;&amp;shchcy;&amp;iecy;&amp;mcy;&amp;ucy; &amp;mcy;&amp;icy;&amp;rcy;&amp;ucy;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929058" y="5715016"/>
            <a:ext cx="642942" cy="738097"/>
          </a:xfrm>
          <a:prstGeom prst="rect">
            <a:avLst/>
          </a:prstGeom>
          <a:noFill/>
        </p:spPr>
      </p:pic>
      <p:pic>
        <p:nvPicPr>
          <p:cNvPr id="17" name="Picture 2" descr="5 &amp;Dcy;&amp;iecy;&amp;kcy;&amp;acy;&amp;bcy;&amp;rcy;&amp;yacy; 2009 - &amp;Kcy;&amp;lcy;&amp;icy;&amp;pcy;&amp;acy;&amp;rcy;&amp;tcy;&amp;ycy; &amp;dcy;&amp;lcy;&amp;yacy; &amp;Fcy;&amp;SHcy; - $*&amp;Kcy;&amp;lcy;&amp;icy;&amp;pcy;&amp;acy;&amp;rcy;&amp;tcy;&amp;ycy; &amp;dcy;&amp;lcy;&amp;yacy; &amp;Fcy;&amp;SHcy;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429488" y="4929198"/>
            <a:ext cx="1714512" cy="1714512"/>
          </a:xfrm>
          <a:prstGeom prst="rect">
            <a:avLst/>
          </a:prstGeom>
          <a:noFill/>
        </p:spPr>
      </p:pic>
      <p:pic>
        <p:nvPicPr>
          <p:cNvPr id="19" name="Picture 4" descr="&amp;Lcy;&amp;ucy;&amp;chcy;&amp;acy;&amp;ncy;&amp;ocy;&amp;vcy;&amp;scy;&amp;kcy;&amp;acy;&amp;yacy; &amp;scy;&amp;rcy;&amp;iecy;&amp;dcy;&amp;ncy;&amp;yacy;&amp;yacy; &amp;shcy;&amp;kcy;&amp;ocy;&amp;lcy;&amp;acy;"/>
          <p:cNvPicPr>
            <a:picLocks noChangeAspect="1" noChangeArrowheads="1"/>
          </p:cNvPicPr>
          <p:nvPr userDrawn="1"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86314" y="5857892"/>
            <a:ext cx="642942" cy="737493"/>
          </a:xfrm>
          <a:prstGeom prst="rect">
            <a:avLst/>
          </a:prstGeom>
          <a:noFill/>
        </p:spPr>
      </p:pic>
      <p:pic>
        <p:nvPicPr>
          <p:cNvPr id="20" name="Picture 14" descr="&amp;Ucy;&amp;zcy;&amp;ocy;&amp;rcy;&amp;ycy;. &amp;Ocy;&amp;bcy;&amp;scy;&amp;ucy;&amp;zhcy;&amp;dcy;&amp;iecy;&amp;ncy;&amp;icy;&amp;iecy; &amp;ncy;&amp;acy;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>
            <a:picLocks noChangeAspect="1" noChangeArrowheads="1"/>
          </p:cNvPicPr>
          <p:nvPr userDrawn="1"/>
        </p:nvPicPr>
        <p:blipFill>
          <a:blip r:embed="rId21" cstate="print"/>
          <a:srcRect/>
          <a:stretch>
            <a:fillRect/>
          </a:stretch>
        </p:blipFill>
        <p:spPr bwMode="auto">
          <a:xfrm rot="11506495">
            <a:off x="5611963" y="6048850"/>
            <a:ext cx="1224657" cy="516652"/>
          </a:xfrm>
          <a:prstGeom prst="rect">
            <a:avLst/>
          </a:prstGeom>
          <a:noFill/>
        </p:spPr>
      </p:pic>
      <p:pic>
        <p:nvPicPr>
          <p:cNvPr id="21" name="Picture 4" descr="&amp;Lcy;&amp;ucy;&amp;chcy;&amp;acy;&amp;ncy;&amp;ocy;&amp;vcy;&amp;scy;&amp;kcy;&amp;acy;&amp;yacy; &amp;scy;&amp;rcy;&amp;iecy;&amp;dcy;&amp;ncy;&amp;yacy;&amp;yacy; &amp;shcy;&amp;kcy;&amp;ocy;&amp;lcy;&amp;acy;"/>
          <p:cNvPicPr>
            <a:picLocks noChangeAspect="1" noChangeArrowheads="1"/>
          </p:cNvPicPr>
          <p:nvPr userDrawn="1"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71802" y="5929330"/>
            <a:ext cx="642942" cy="737493"/>
          </a:xfrm>
          <a:prstGeom prst="rect">
            <a:avLst/>
          </a:prstGeom>
          <a:noFill/>
        </p:spPr>
      </p:pic>
      <p:pic>
        <p:nvPicPr>
          <p:cNvPr id="22" name="Picture 4" descr="&amp;Scy;&amp;ncy;&amp;iecy;&amp;gcy; &amp;zcy;&amp;icy;&amp;mcy;&amp;acy; - &amp;Scy;&amp;ocy;&amp;scy;&amp;tcy;&amp;ocy;&amp;yacy;&amp;ncy;&amp;icy;&amp;yacy; &amp;vcy;&amp;ocy;&amp;dcy;&amp;ycy; - &amp;Kcy;&amp;acy;&amp;rcy;&amp;tcy;&amp;icy;&amp;ncy;&amp;kcy;&amp;icy; &amp;pcy;&amp;ocy; &amp;ocy;&amp;kcy;&amp;rcy;&amp;ucy;&amp;zhcy;&amp;acy;&amp;yucy;&amp;shchcy;&amp;iecy;&amp;mcy;&amp;ucy; &amp;mcy;&amp;icy;&amp;rcy;&amp;ucy;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285984" y="5715016"/>
            <a:ext cx="642942" cy="738097"/>
          </a:xfrm>
          <a:prstGeom prst="rect">
            <a:avLst/>
          </a:prstGeom>
          <a:noFill/>
        </p:spPr>
      </p:pic>
      <p:pic>
        <p:nvPicPr>
          <p:cNvPr id="24" name="Picture 4" descr="&amp;Scy;&amp;ncy;&amp;iecy;&amp;gcy; &amp;zcy;&amp;icy;&amp;mcy;&amp;acy; - &amp;Scy;&amp;ocy;&amp;scy;&amp;tcy;&amp;ocy;&amp;yacy;&amp;ncy;&amp;icy;&amp;yacy; &amp;vcy;&amp;ocy;&amp;dcy;&amp;ycy; - &amp;Kcy;&amp;acy;&amp;rcy;&amp;tcy;&amp;icy;&amp;ncy;&amp;kcy;&amp;icy; &amp;pcy;&amp;ocy; &amp;ocy;&amp;kcy;&amp;rcy;&amp;ucy;&amp;zhcy;&amp;acy;&amp;yucy;&amp;shchcy;&amp;iecy;&amp;mcy;&amp;ucy; &amp;mcy;&amp;icy;&amp;rcy;&amp;ucy;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57158" y="1000108"/>
            <a:ext cx="642942" cy="738097"/>
          </a:xfrm>
          <a:prstGeom prst="rect">
            <a:avLst/>
          </a:prstGeom>
          <a:noFill/>
        </p:spPr>
      </p:pic>
      <p:pic>
        <p:nvPicPr>
          <p:cNvPr id="25" name="Picture 4" descr="&amp;Scy;&amp;ncy;&amp;iecy;&amp;gcy; &amp;zcy;&amp;icy;&amp;mcy;&amp;acy; - &amp;Scy;&amp;ocy;&amp;scy;&amp;tcy;&amp;ocy;&amp;yacy;&amp;ncy;&amp;icy;&amp;yacy; &amp;vcy;&amp;ocy;&amp;dcy;&amp;ycy; - &amp;Kcy;&amp;acy;&amp;rcy;&amp;tcy;&amp;icy;&amp;ncy;&amp;kcy;&amp;icy; &amp;pcy;&amp;ocy; &amp;ocy;&amp;kcy;&amp;rcy;&amp;ucy;&amp;zhcy;&amp;acy;&amp;yucy;&amp;shchcy;&amp;iecy;&amp;mcy;&amp;ucy; &amp;mcy;&amp;icy;&amp;rcy;&amp;ucy;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85720" y="2643182"/>
            <a:ext cx="642942" cy="738097"/>
          </a:xfrm>
          <a:prstGeom prst="rect">
            <a:avLst/>
          </a:prstGeom>
          <a:noFill/>
        </p:spPr>
      </p:pic>
      <p:pic>
        <p:nvPicPr>
          <p:cNvPr id="28" name="Picture 4" descr="&amp;Lcy;&amp;ucy;&amp;chcy;&amp;acy;&amp;ncy;&amp;ocy;&amp;vcy;&amp;scy;&amp;kcy;&amp;acy;&amp;yacy; &amp;scy;&amp;rcy;&amp;iecy;&amp;dcy;&amp;ncy;&amp;yacy;&amp;yacy; &amp;shcy;&amp;kcy;&amp;ocy;&amp;lcy;&amp;acy;"/>
          <p:cNvPicPr>
            <a:picLocks noChangeAspect="1" noChangeArrowheads="1"/>
          </p:cNvPicPr>
          <p:nvPr userDrawn="1"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1785926"/>
            <a:ext cx="642942" cy="737493"/>
          </a:xfrm>
          <a:prstGeom prst="rect">
            <a:avLst/>
          </a:prstGeom>
          <a:noFill/>
        </p:spPr>
      </p:pic>
      <p:pic>
        <p:nvPicPr>
          <p:cNvPr id="29" name="Picture 4" descr="&amp;Lcy;&amp;ucy;&amp;chcy;&amp;acy;&amp;ncy;&amp;ocy;&amp;vcy;&amp;scy;&amp;kcy;&amp;acy;&amp;yacy; &amp;scy;&amp;rcy;&amp;iecy;&amp;dcy;&amp;ncy;&amp;yacy;&amp;yacy; &amp;shcy;&amp;kcy;&amp;ocy;&amp;lcy;&amp;acy;"/>
          <p:cNvPicPr>
            <a:picLocks noChangeAspect="1" noChangeArrowheads="1"/>
          </p:cNvPicPr>
          <p:nvPr userDrawn="1"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3429000"/>
            <a:ext cx="642942" cy="737493"/>
          </a:xfrm>
          <a:prstGeom prst="rect">
            <a:avLst/>
          </a:prstGeom>
          <a:noFill/>
        </p:spPr>
      </p:pic>
      <p:pic>
        <p:nvPicPr>
          <p:cNvPr id="32" name="Picture 14" descr="&amp;Ucy;&amp;zcy;&amp;ocy;&amp;rcy;&amp;ycy;. &amp;Ocy;&amp;bcy;&amp;scy;&amp;ucy;&amp;zhcy;&amp;dcy;&amp;iecy;&amp;ncy;&amp;icy;&amp;iecy; &amp;ncy;&amp;acy;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>
            <a:picLocks noChangeAspect="1" noChangeArrowheads="1"/>
          </p:cNvPicPr>
          <p:nvPr userDrawn="1"/>
        </p:nvPicPr>
        <p:blipFill>
          <a:blip r:embed="rId22" cstate="print"/>
          <a:srcRect/>
          <a:stretch>
            <a:fillRect/>
          </a:stretch>
        </p:blipFill>
        <p:spPr bwMode="auto">
          <a:xfrm rot="790648">
            <a:off x="304124" y="217003"/>
            <a:ext cx="2001324" cy="844309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/>
          <a:lstStyle/>
          <a:p>
            <a:r>
              <a:rPr lang="ru-RU" sz="1200" dirty="0" smtClean="0">
                <a:solidFill>
                  <a:srgbClr val="002060"/>
                </a:solidFill>
              </a:rPr>
              <a:t>Муниципальное казённое общеобразовательное учреждение</a:t>
            </a:r>
            <a:br>
              <a:rPr lang="ru-RU" sz="1200" dirty="0" smtClean="0">
                <a:solidFill>
                  <a:srgbClr val="002060"/>
                </a:solidFill>
              </a:rPr>
            </a:br>
            <a:r>
              <a:rPr lang="ru-RU" sz="1200" dirty="0" smtClean="0">
                <a:solidFill>
                  <a:srgbClr val="002060"/>
                </a:solidFill>
              </a:rPr>
              <a:t>«Каменская средняя общеобразовательная школа №1</a:t>
            </a:r>
            <a:br>
              <a:rPr lang="ru-RU" sz="1200" dirty="0" smtClean="0">
                <a:solidFill>
                  <a:srgbClr val="002060"/>
                </a:solidFill>
              </a:rPr>
            </a:br>
            <a:r>
              <a:rPr lang="ru-RU" sz="1200" dirty="0" smtClean="0">
                <a:solidFill>
                  <a:srgbClr val="002060"/>
                </a:solidFill>
              </a:rPr>
              <a:t>с углублённым изучением отдельных предметов</a:t>
            </a:r>
            <a:br>
              <a:rPr lang="ru-RU" sz="1200" dirty="0" smtClean="0">
                <a:solidFill>
                  <a:srgbClr val="002060"/>
                </a:solidFill>
              </a:rPr>
            </a:br>
            <a:r>
              <a:rPr lang="ru-RU" sz="1200" dirty="0" smtClean="0">
                <a:solidFill>
                  <a:srgbClr val="002060"/>
                </a:solidFill>
              </a:rPr>
              <a:t>имени Героя Советского Союза В.П. Захарченко»</a:t>
            </a:r>
            <a:br>
              <a:rPr lang="ru-RU" sz="1200" dirty="0" smtClean="0">
                <a:solidFill>
                  <a:srgbClr val="002060"/>
                </a:solidFill>
              </a:rPr>
            </a:br>
            <a:r>
              <a:rPr lang="ru-RU" sz="1200" dirty="0" smtClean="0">
                <a:solidFill>
                  <a:srgbClr val="002060"/>
                </a:solidFill>
              </a:rPr>
              <a:t>Каменского муниципального района Воронежской области</a:t>
            </a:r>
            <a:r>
              <a:rPr lang="ru-RU" sz="1200" dirty="0" smtClean="0"/>
              <a:t/>
            </a:r>
            <a:br>
              <a:rPr lang="ru-RU" sz="1200" dirty="0" smtClean="0"/>
            </a:br>
            <a:endParaRPr lang="ru-RU" sz="1200" dirty="0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608512"/>
          </a:xfrm>
        </p:spPr>
        <p:txBody>
          <a:bodyPr/>
          <a:lstStyle/>
          <a:p>
            <a:pPr lvl="0" algn="ctr">
              <a:buNone/>
            </a:pP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Образовательное путешествие </a:t>
            </a:r>
          </a:p>
          <a:p>
            <a:pPr lvl="0" algn="ctr">
              <a:buNone/>
            </a:pP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младших школьников </a:t>
            </a:r>
          </a:p>
          <a:p>
            <a:pPr lvl="0" algn="ctr">
              <a:buNone/>
            </a:pPr>
            <a:r>
              <a:rPr lang="ru-RU" sz="6600" b="1" dirty="0" smtClean="0">
                <a:solidFill>
                  <a:schemeClr val="accent1">
                    <a:lumMod val="75000"/>
                  </a:schemeClr>
                </a:solidFill>
              </a:rPr>
              <a:t>«Зимушка – зима»</a:t>
            </a:r>
          </a:p>
          <a:p>
            <a:pPr>
              <a:buNone/>
            </a:pPr>
            <a:r>
              <a:rPr lang="ru-RU" sz="1600" dirty="0" smtClean="0">
                <a:solidFill>
                  <a:srgbClr val="002060"/>
                </a:solidFill>
              </a:rPr>
              <a:t>                                                                                                         </a:t>
            </a:r>
            <a:endParaRPr lang="ru-RU" sz="1600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ru-RU" sz="1600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smtClean="0">
                <a:solidFill>
                  <a:srgbClr val="002060"/>
                </a:solidFill>
              </a:rPr>
              <a:t>                                                                                         </a:t>
            </a:r>
            <a:r>
              <a:rPr lang="ru-RU" sz="1200" dirty="0" smtClean="0">
                <a:solidFill>
                  <a:srgbClr val="002060"/>
                </a:solidFill>
              </a:rPr>
              <a:t>                                                              </a:t>
            </a:r>
            <a:r>
              <a:rPr lang="ru-RU" sz="1200" dirty="0" smtClean="0">
                <a:solidFill>
                  <a:srgbClr val="002060"/>
                </a:solidFill>
              </a:rPr>
              <a:t>Выполнили: </a:t>
            </a:r>
          </a:p>
          <a:p>
            <a:pPr>
              <a:buNone/>
            </a:pPr>
            <a:r>
              <a:rPr lang="ru-RU" sz="1200" dirty="0" smtClean="0">
                <a:solidFill>
                  <a:srgbClr val="002060"/>
                </a:solidFill>
              </a:rPr>
              <a:t>                                                                                                            </a:t>
            </a:r>
            <a:r>
              <a:rPr lang="ru-RU" sz="1200" dirty="0" smtClean="0">
                <a:solidFill>
                  <a:srgbClr val="002060"/>
                </a:solidFill>
              </a:rPr>
              <a:t>                                            учителя </a:t>
            </a:r>
            <a:r>
              <a:rPr lang="ru-RU" sz="1200" dirty="0" smtClean="0">
                <a:solidFill>
                  <a:srgbClr val="002060"/>
                </a:solidFill>
              </a:rPr>
              <a:t>начальных классов</a:t>
            </a:r>
          </a:p>
          <a:p>
            <a:pPr>
              <a:buNone/>
            </a:pPr>
            <a:r>
              <a:rPr lang="ru-RU" sz="1200" dirty="0" smtClean="0">
                <a:solidFill>
                  <a:srgbClr val="002060"/>
                </a:solidFill>
              </a:rPr>
              <a:t>                                                                                                            </a:t>
            </a:r>
            <a:r>
              <a:rPr lang="ru-RU" sz="1200" dirty="0" smtClean="0">
                <a:solidFill>
                  <a:srgbClr val="002060"/>
                </a:solidFill>
              </a:rPr>
              <a:t>                                            </a:t>
            </a:r>
            <a:r>
              <a:rPr lang="ru-RU" sz="1200" dirty="0" smtClean="0">
                <a:solidFill>
                  <a:srgbClr val="002060"/>
                </a:solidFill>
              </a:rPr>
              <a:t>Грищенко Ирина Николаевна</a:t>
            </a:r>
          </a:p>
          <a:p>
            <a:pPr>
              <a:buNone/>
            </a:pPr>
            <a:r>
              <a:rPr lang="ru-RU" sz="1200" dirty="0" smtClean="0">
                <a:solidFill>
                  <a:srgbClr val="002060"/>
                </a:solidFill>
              </a:rPr>
              <a:t>                                                                                                             </a:t>
            </a:r>
            <a:r>
              <a:rPr lang="ru-RU" sz="1200" dirty="0" smtClean="0">
                <a:solidFill>
                  <a:srgbClr val="002060"/>
                </a:solidFill>
              </a:rPr>
              <a:t>                                           Литвиненко </a:t>
            </a:r>
            <a:r>
              <a:rPr lang="ru-RU" sz="1200" dirty="0" smtClean="0">
                <a:solidFill>
                  <a:srgbClr val="002060"/>
                </a:solidFill>
              </a:rPr>
              <a:t>Галина Михайловна</a:t>
            </a:r>
          </a:p>
          <a:p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4F81BD">
                    <a:lumMod val="75000"/>
                  </a:srgbClr>
                </a:solidFill>
              </a:rPr>
              <a:t>Фенологи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00" y="3645214"/>
            <a:ext cx="3621423" cy="2716067"/>
          </a:xfrm>
          <a:prstGeom prst="rect">
            <a:avLst/>
          </a:prstGeom>
        </p:spPr>
      </p:pic>
      <p:pic>
        <p:nvPicPr>
          <p:cNvPr id="6" name="Picture 2" descr="I:\Полины измерения 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3120" b="1418"/>
          <a:stretch/>
        </p:blipFill>
        <p:spPr bwMode="auto">
          <a:xfrm>
            <a:off x="2765231" y="1002729"/>
            <a:ext cx="3715885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645214"/>
            <a:ext cx="3600400" cy="2700300"/>
          </a:xfrm>
        </p:spPr>
      </p:pic>
    </p:spTree>
    <p:extLst>
      <p:ext uri="{BB962C8B-B14F-4D97-AF65-F5344CB8AC3E}">
        <p14:creationId xmlns:p14="http://schemas.microsoft.com/office/powerpoint/2010/main" val="391189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000" b="1" dirty="0" smtClean="0">
                <a:solidFill>
                  <a:srgbClr val="4F81BD">
                    <a:lumMod val="75000"/>
                  </a:srgbClr>
                </a:solidFill>
              </a:rPr>
              <a:t>Фенологи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43073"/>
            <a:ext cx="3564730" cy="26735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843073"/>
            <a:ext cx="3556293" cy="2667220"/>
          </a:xfrm>
          <a:prstGeom prst="rect">
            <a:avLst/>
          </a:prstGeom>
        </p:spPr>
      </p:pic>
      <p:pic>
        <p:nvPicPr>
          <p:cNvPr id="8" name="Picture 2" descr="C:\Documents and Settings\Admin\Рабочий стол\Фото для проекта\IMG_12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052816"/>
            <a:ext cx="3620083" cy="271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424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000" b="1" dirty="0">
                <a:solidFill>
                  <a:srgbClr val="4F81BD">
                    <a:lumMod val="75000"/>
                  </a:srgbClr>
                </a:solidFill>
              </a:rPr>
              <a:t>Чудеса в жизни</a:t>
            </a:r>
            <a:endParaRPr lang="ru-RU" sz="5000" dirty="0"/>
          </a:p>
        </p:txBody>
      </p:sp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57036"/>
            <a:ext cx="3391366" cy="2543525"/>
          </a:xfr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106721"/>
            <a:ext cx="3413269" cy="2559952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855" y="3789040"/>
            <a:ext cx="3430290" cy="257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38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ru-RU" sz="6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5909" y="332656"/>
            <a:ext cx="8229600" cy="589411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5000" b="1" dirty="0" smtClean="0">
                <a:solidFill>
                  <a:schemeClr val="accent1">
                    <a:lumMod val="75000"/>
                  </a:schemeClr>
                </a:solidFill>
              </a:rPr>
              <a:t>Конкурс </a:t>
            </a:r>
          </a:p>
          <a:p>
            <a:pPr algn="ctr">
              <a:buNone/>
            </a:pPr>
            <a:r>
              <a:rPr lang="ru-RU" sz="5000" b="1" dirty="0" smtClean="0">
                <a:solidFill>
                  <a:schemeClr val="accent1">
                    <a:lumMod val="75000"/>
                  </a:schemeClr>
                </a:solidFill>
              </a:rPr>
              <a:t>каллиграфического </a:t>
            </a:r>
          </a:p>
          <a:p>
            <a:pPr algn="ctr">
              <a:buNone/>
            </a:pPr>
            <a:r>
              <a:rPr lang="ru-RU" sz="5000" b="1" dirty="0" smtClean="0">
                <a:solidFill>
                  <a:schemeClr val="accent1">
                    <a:lumMod val="75000"/>
                  </a:schemeClr>
                </a:solidFill>
              </a:rPr>
              <a:t>письма</a:t>
            </a:r>
            <a:endParaRPr lang="ru-RU" sz="5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 descr="http://ped-kopilka.ru/upload/blogs/19069_8d01aefdfaf842c453405185cc0f315c.jpg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0529" y="3244649"/>
            <a:ext cx="324036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155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ru-RU" sz="6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5909" y="908720"/>
            <a:ext cx="8229600" cy="531805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5000" b="1" dirty="0" smtClean="0">
                <a:solidFill>
                  <a:schemeClr val="accent1">
                    <a:lumMod val="75000"/>
                  </a:schemeClr>
                </a:solidFill>
              </a:rPr>
              <a:t>Конкурс сочинений </a:t>
            </a:r>
          </a:p>
          <a:p>
            <a:pPr algn="ctr">
              <a:buNone/>
            </a:pPr>
            <a:r>
              <a:rPr lang="ru-RU" sz="5000" b="1" dirty="0" smtClean="0">
                <a:solidFill>
                  <a:schemeClr val="accent1">
                    <a:lumMod val="75000"/>
                  </a:schemeClr>
                </a:solidFill>
              </a:rPr>
              <a:t>«Зимняя сказка»</a:t>
            </a:r>
            <a:endParaRPr lang="ru-RU" sz="5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 descr="http://ped-kopilka.ru/upload/blogs/19069_8d01aefdfaf842c453405185cc0f315c.jpg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1820" y="3140968"/>
            <a:ext cx="324036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9869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ru-RU" sz="6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5909" y="692696"/>
            <a:ext cx="8229600" cy="553407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5000" b="1" dirty="0" smtClean="0">
                <a:solidFill>
                  <a:schemeClr val="accent1">
                    <a:lumMod val="75000"/>
                  </a:schemeClr>
                </a:solidFill>
              </a:rPr>
              <a:t>Победители конкурса</a:t>
            </a:r>
          </a:p>
          <a:p>
            <a:pPr algn="ctr">
              <a:buNone/>
            </a:pPr>
            <a:r>
              <a:rPr lang="ru-RU" sz="5000" b="1" dirty="0" smtClean="0">
                <a:solidFill>
                  <a:schemeClr val="accent1">
                    <a:lumMod val="75000"/>
                  </a:schemeClr>
                </a:solidFill>
              </a:rPr>
              <a:t>каллиграфического </a:t>
            </a:r>
          </a:p>
          <a:p>
            <a:pPr algn="ctr">
              <a:buNone/>
            </a:pPr>
            <a:r>
              <a:rPr lang="ru-RU" sz="5000" b="1" dirty="0" smtClean="0">
                <a:solidFill>
                  <a:schemeClr val="accent1">
                    <a:lumMod val="75000"/>
                  </a:schemeClr>
                </a:solidFill>
              </a:rPr>
              <a:t>письма</a:t>
            </a:r>
            <a:endParaRPr lang="ru-RU" sz="5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 descr="http://ped-kopilka.ru/upload/blogs/19069_8d01aefdfaf842c453405185cc0f315c.jpg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0529" y="3459733"/>
            <a:ext cx="324036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1364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ru-RU" sz="6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5909" y="692696"/>
            <a:ext cx="8229600" cy="553407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5000" b="1" dirty="0" smtClean="0">
                <a:solidFill>
                  <a:schemeClr val="accent1">
                    <a:lumMod val="75000"/>
                  </a:schemeClr>
                </a:solidFill>
              </a:rPr>
              <a:t>Победители конкурса сочинений </a:t>
            </a:r>
          </a:p>
          <a:p>
            <a:pPr algn="ctr">
              <a:buNone/>
            </a:pPr>
            <a:r>
              <a:rPr lang="ru-RU" sz="5000" b="1" dirty="0" smtClean="0">
                <a:solidFill>
                  <a:schemeClr val="accent1">
                    <a:lumMod val="75000"/>
                  </a:schemeClr>
                </a:solidFill>
              </a:rPr>
              <a:t>«Зимняя сказка»</a:t>
            </a:r>
            <a:endParaRPr lang="ru-RU" sz="5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 descr="http://ped-kopilka.ru/upload/blogs/19069_8d01aefdfaf842c453405185cc0f315c.jpg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3573016"/>
            <a:ext cx="324036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0340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000" b="1" dirty="0" smtClean="0">
                <a:solidFill>
                  <a:srgbClr val="4F81BD">
                    <a:lumMod val="75000"/>
                  </a:srgbClr>
                </a:solidFill>
              </a:rPr>
              <a:t>Весёлые старты</a:t>
            </a:r>
            <a:endParaRPr lang="ru-RU" sz="5000" dirty="0"/>
          </a:p>
        </p:txBody>
      </p:sp>
      <p:pic>
        <p:nvPicPr>
          <p:cNvPr id="5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184" y="3140968"/>
            <a:ext cx="3888432" cy="291632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65" y="1052736"/>
            <a:ext cx="3998335" cy="2998751"/>
          </a:xfrm>
        </p:spPr>
      </p:pic>
    </p:spTree>
    <p:extLst>
      <p:ext uri="{BB962C8B-B14F-4D97-AF65-F5344CB8AC3E}">
        <p14:creationId xmlns:p14="http://schemas.microsoft.com/office/powerpoint/2010/main" val="273004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000" b="1" dirty="0" smtClean="0">
                <a:solidFill>
                  <a:srgbClr val="4F81BD">
                    <a:lumMod val="75000"/>
                  </a:srgbClr>
                </a:solidFill>
              </a:rPr>
              <a:t>Весёлые старты</a:t>
            </a:r>
            <a:endParaRPr lang="ru-RU" sz="5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r="3884"/>
          <a:stretch/>
        </p:blipFill>
        <p:spPr>
          <a:xfrm>
            <a:off x="4676451" y="2708920"/>
            <a:ext cx="3996382" cy="354112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65"/>
          <a:stretch/>
        </p:blipFill>
        <p:spPr>
          <a:xfrm>
            <a:off x="457200" y="1052736"/>
            <a:ext cx="4019313" cy="355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73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000" b="1" dirty="0" smtClean="0">
                <a:solidFill>
                  <a:srgbClr val="4F81BD">
                    <a:lumMod val="75000"/>
                  </a:srgbClr>
                </a:solidFill>
              </a:rPr>
              <a:t>Весёлые старты</a:t>
            </a:r>
            <a:endParaRPr lang="ru-RU" sz="5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06" y="1052736"/>
            <a:ext cx="4043194" cy="3032396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668" y="3429000"/>
            <a:ext cx="4097132" cy="3072849"/>
          </a:xfrm>
        </p:spPr>
      </p:pic>
    </p:spTree>
    <p:extLst>
      <p:ext uri="{BB962C8B-B14F-4D97-AF65-F5344CB8AC3E}">
        <p14:creationId xmlns:p14="http://schemas.microsoft.com/office/powerpoint/2010/main" val="85283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02727"/>
            <a:ext cx="8229600" cy="605993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Начало путешествия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9" t="24490" r="21914" b="21088"/>
          <a:stretch/>
        </p:blipFill>
        <p:spPr>
          <a:xfrm>
            <a:off x="1344664" y="1709584"/>
            <a:ext cx="2289048" cy="17432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655" y="968146"/>
            <a:ext cx="2324270" cy="17432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655" y="3261278"/>
            <a:ext cx="2328260" cy="1746195"/>
          </a:xfrm>
          <a:prstGeom prst="rect">
            <a:avLst/>
          </a:prstGeom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075" y="3933656"/>
            <a:ext cx="2356550" cy="17674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945" y="4099585"/>
            <a:ext cx="2289048" cy="1716786"/>
          </a:xfrm>
          <a:prstGeom prst="rect">
            <a:avLst/>
          </a:prstGeom>
        </p:spPr>
      </p:pic>
      <p:pic>
        <p:nvPicPr>
          <p:cNvPr id="12" name="Объект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586" y="1711271"/>
            <a:ext cx="2323407" cy="174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45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000" b="1" dirty="0" smtClean="0">
                <a:solidFill>
                  <a:srgbClr val="4F81BD">
                    <a:lumMod val="75000"/>
                  </a:srgbClr>
                </a:solidFill>
              </a:rPr>
              <a:t>Весёлые старты</a:t>
            </a:r>
            <a:endParaRPr lang="ru-RU" sz="5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423" y="3212976"/>
            <a:ext cx="4172281" cy="312921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3" y="1052736"/>
            <a:ext cx="4187957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40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err="1" smtClean="0">
                <a:solidFill>
                  <a:srgbClr val="4F81BD">
                    <a:lumMod val="75000"/>
                  </a:srgbClr>
                </a:solidFill>
              </a:rPr>
              <a:t>Метапредметные</a:t>
            </a:r>
            <a:r>
              <a:rPr lang="ru-RU" sz="4000" b="1" dirty="0" smtClean="0">
                <a:solidFill>
                  <a:srgbClr val="4F81BD">
                    <a:lumMod val="75000"/>
                  </a:srgbClr>
                </a:solidFill>
              </a:rPr>
              <a:t> интеллектуальные игры</a:t>
            </a:r>
            <a:endParaRPr lang="ru-RU" sz="4000" dirty="0"/>
          </a:p>
        </p:txBody>
      </p:sp>
      <p:pic>
        <p:nvPicPr>
          <p:cNvPr id="1026" name="Picture 2" descr="C:\Users\7349~1\AppData\Local\Temp\Rar$DI00.775\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4071942"/>
            <a:ext cx="3183991" cy="2387993"/>
          </a:xfrm>
          <a:prstGeom prst="rect">
            <a:avLst/>
          </a:prstGeom>
          <a:noFill/>
        </p:spPr>
      </p:pic>
      <p:pic>
        <p:nvPicPr>
          <p:cNvPr id="1027" name="Picture 3" descr="C:\Users\7349~1\AppData\Local\Temp\Rar$DI07.341\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571612"/>
            <a:ext cx="3214710" cy="2411033"/>
          </a:xfrm>
          <a:prstGeom prst="rect">
            <a:avLst/>
          </a:prstGeom>
          <a:noFill/>
        </p:spPr>
      </p:pic>
      <p:pic>
        <p:nvPicPr>
          <p:cNvPr id="1028" name="Picture 4" descr="C:\Users\7349~1\AppData\Local\Temp\Rar$DI11.927\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571612"/>
            <a:ext cx="3238491" cy="24288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724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err="1" smtClean="0">
                <a:solidFill>
                  <a:srgbClr val="4F81BD">
                    <a:lumMod val="75000"/>
                  </a:srgbClr>
                </a:solidFill>
              </a:rPr>
              <a:t>Метапредметные</a:t>
            </a:r>
            <a:r>
              <a:rPr lang="ru-RU" sz="4000" b="1" dirty="0" smtClean="0">
                <a:solidFill>
                  <a:srgbClr val="4F81BD">
                    <a:lumMod val="75000"/>
                  </a:srgbClr>
                </a:solidFill>
              </a:rPr>
              <a:t> интеллектуальные игры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077072"/>
            <a:ext cx="3105854" cy="232939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077072"/>
            <a:ext cx="3105856" cy="23293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579566"/>
            <a:ext cx="3114103" cy="233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err="1" smtClean="0">
                <a:solidFill>
                  <a:srgbClr val="4F81BD">
                    <a:lumMod val="75000"/>
                  </a:srgbClr>
                </a:solidFill>
              </a:rPr>
              <a:t>Метапредметные</a:t>
            </a:r>
            <a:r>
              <a:rPr lang="ru-RU" sz="4000" b="1" dirty="0" smtClean="0">
                <a:solidFill>
                  <a:srgbClr val="4F81BD">
                    <a:lumMod val="75000"/>
                  </a:srgbClr>
                </a:solidFill>
              </a:rPr>
              <a:t> интеллектуальные игры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940" y="1567650"/>
            <a:ext cx="3185228" cy="238892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106583"/>
            <a:ext cx="3240360" cy="24302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113488"/>
            <a:ext cx="3231153" cy="242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5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err="1" smtClean="0">
                <a:solidFill>
                  <a:srgbClr val="4F81BD">
                    <a:lumMod val="75000"/>
                  </a:srgbClr>
                </a:solidFill>
              </a:rPr>
              <a:t>Метапредметные</a:t>
            </a:r>
            <a:r>
              <a:rPr lang="ru-RU" sz="4000" b="1" dirty="0" smtClean="0">
                <a:solidFill>
                  <a:srgbClr val="4F81BD">
                    <a:lumMod val="75000"/>
                  </a:srgbClr>
                </a:solidFill>
              </a:rPr>
              <a:t> интеллектуальные игры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844824"/>
            <a:ext cx="3025944" cy="226945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501008"/>
            <a:ext cx="3055683" cy="229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39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74592" y="857231"/>
            <a:ext cx="8026497" cy="2021319"/>
          </a:xfrm>
        </p:spPr>
        <p:txBody>
          <a:bodyPr/>
          <a:lstStyle/>
          <a:p>
            <a:r>
              <a:rPr lang="ru-RU" sz="8800" b="1" dirty="0" smtClean="0">
                <a:solidFill>
                  <a:srgbClr val="002060"/>
                </a:solidFill>
              </a:rPr>
              <a:t>Молодцы!!!</a:t>
            </a:r>
            <a:endParaRPr lang="ru-RU" sz="8800" b="1" dirty="0">
              <a:solidFill>
                <a:srgbClr val="00206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71802" y="2357430"/>
            <a:ext cx="2504553" cy="333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53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Выставка рисунков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2" b="8589"/>
          <a:stretch/>
        </p:blipFill>
        <p:spPr>
          <a:xfrm>
            <a:off x="971600" y="980728"/>
            <a:ext cx="7308812" cy="5040560"/>
          </a:xfrm>
        </p:spPr>
      </p:pic>
    </p:spTree>
    <p:extLst>
      <p:ext uri="{BB962C8B-B14F-4D97-AF65-F5344CB8AC3E}">
        <p14:creationId xmlns:p14="http://schemas.microsoft.com/office/powerpoint/2010/main" val="126327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Конкурс чтецов</a:t>
            </a:r>
            <a:endParaRPr lang="ru-RU" dirty="0"/>
          </a:p>
        </p:txBody>
      </p:sp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26088"/>
          <a:stretch/>
        </p:blipFill>
        <p:spPr>
          <a:xfrm>
            <a:off x="1115616" y="1268760"/>
            <a:ext cx="7186451" cy="4392488"/>
          </a:xfrm>
        </p:spPr>
      </p:pic>
    </p:spTree>
    <p:extLst>
      <p:ext uri="{BB962C8B-B14F-4D97-AF65-F5344CB8AC3E}">
        <p14:creationId xmlns:p14="http://schemas.microsoft.com/office/powerpoint/2010/main" val="327699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6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5000" b="1" dirty="0" smtClean="0">
                <a:solidFill>
                  <a:srgbClr val="002060"/>
                </a:solidFill>
              </a:rPr>
              <a:t>Исследовательская лаборатория</a:t>
            </a:r>
            <a:endParaRPr lang="ru-RU" sz="5000" dirty="0"/>
          </a:p>
        </p:txBody>
      </p:sp>
      <p:pic>
        <p:nvPicPr>
          <p:cNvPr id="4" name="Содержимое 3" descr="http://ped-kopilka.ru/upload/blogs/19069_c033e8a62713c0f2f2bf78ac9a4c1025.jpg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3517441"/>
            <a:ext cx="288032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arhangel-ok.ru/_ld/3/76455892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5141" y="2324188"/>
            <a:ext cx="2070585" cy="2398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arhangel-ok.ru/_ld/3/76455892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2343" y="2318049"/>
            <a:ext cx="2070585" cy="2398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4247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5000" b="1" dirty="0" smtClean="0">
                <a:solidFill>
                  <a:srgbClr val="4F81BD">
                    <a:lumMod val="75000"/>
                  </a:srgbClr>
                </a:solidFill>
              </a:rPr>
              <a:t>            Волшебство</a:t>
            </a:r>
            <a:br>
              <a:rPr lang="ru-RU" sz="5000" b="1" dirty="0" smtClean="0">
                <a:solidFill>
                  <a:srgbClr val="4F81BD">
                    <a:lumMod val="75000"/>
                  </a:srgbClr>
                </a:solidFill>
              </a:rPr>
            </a:br>
            <a:r>
              <a:rPr lang="ru-RU" sz="5000" b="1" dirty="0" smtClean="0">
                <a:solidFill>
                  <a:srgbClr val="4F81BD">
                    <a:lumMod val="75000"/>
                  </a:srgbClr>
                </a:solidFill>
              </a:rPr>
              <a:t>                    своими руками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80" y="3758465"/>
            <a:ext cx="2768795" cy="207659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102" y="1822119"/>
            <a:ext cx="2581795" cy="19363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476" y="3784617"/>
            <a:ext cx="2733924" cy="20504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267" y="4221088"/>
            <a:ext cx="3188038" cy="239102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03859"/>
            <a:ext cx="3456385" cy="23042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2"/>
          <a:stretch/>
        </p:blipFill>
        <p:spPr>
          <a:xfrm>
            <a:off x="5580112" y="256477"/>
            <a:ext cx="3192193" cy="22432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0"/>
          <a:stretch/>
        </p:blipFill>
        <p:spPr>
          <a:xfrm>
            <a:off x="483461" y="256477"/>
            <a:ext cx="3490569" cy="22209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184277"/>
            <a:ext cx="3528394" cy="235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000" b="1" dirty="0" smtClean="0">
                <a:solidFill>
                  <a:schemeClr val="accent1">
                    <a:lumMod val="75000"/>
                  </a:schemeClr>
                </a:solidFill>
              </a:rPr>
              <a:t>Снег и лёд</a:t>
            </a:r>
            <a:endParaRPr lang="ru-RU" sz="5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760290"/>
            <a:ext cx="3552877" cy="26646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757978"/>
            <a:ext cx="3467123" cy="2600342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63" y="980728"/>
            <a:ext cx="3534875" cy="2651156"/>
          </a:xfrm>
        </p:spPr>
      </p:pic>
    </p:spTree>
    <p:extLst>
      <p:ext uri="{BB962C8B-B14F-4D97-AF65-F5344CB8AC3E}">
        <p14:creationId xmlns:p14="http://schemas.microsoft.com/office/powerpoint/2010/main" val="154715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5030" y="1452769"/>
            <a:ext cx="7488832" cy="4586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259632" y="2708920"/>
            <a:ext cx="40324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prstClr val="white"/>
                </a:solidFill>
                <a:latin typeface="Constantia"/>
              </a:rPr>
              <a:t>Белый</a:t>
            </a:r>
          </a:p>
          <a:p>
            <a:pPr lvl="0"/>
            <a:r>
              <a:rPr lang="ru-RU" sz="2400" b="1" dirty="0">
                <a:solidFill>
                  <a:prstClr val="white"/>
                </a:solidFill>
                <a:latin typeface="Constantia"/>
              </a:rPr>
              <a:t>Непрозрачный </a:t>
            </a:r>
          </a:p>
          <a:p>
            <a:pPr lvl="0"/>
            <a:r>
              <a:rPr lang="ru-RU" sz="2400" b="1" dirty="0">
                <a:solidFill>
                  <a:prstClr val="white"/>
                </a:solidFill>
                <a:latin typeface="Constantia"/>
              </a:rPr>
              <a:t>Быстро тает </a:t>
            </a:r>
          </a:p>
          <a:p>
            <a:pPr lvl="0"/>
            <a:r>
              <a:rPr lang="ru-RU" sz="2400" b="1" dirty="0">
                <a:solidFill>
                  <a:prstClr val="white"/>
                </a:solidFill>
                <a:latin typeface="Constantia"/>
              </a:rPr>
              <a:t>Мягкий </a:t>
            </a:r>
          </a:p>
          <a:p>
            <a:pPr lvl="0"/>
            <a:r>
              <a:rPr lang="ru-RU" sz="2400" b="1" dirty="0">
                <a:solidFill>
                  <a:prstClr val="white"/>
                </a:solidFill>
                <a:latin typeface="Constantia"/>
              </a:rPr>
              <a:t>Рыхлый</a:t>
            </a:r>
            <a:endParaRPr lang="ru-RU" dirty="0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51920" y="3068960"/>
            <a:ext cx="208823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Легче воды</a:t>
            </a:r>
            <a:br>
              <a:rPr lang="ru-RU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Состоят из воды</a:t>
            </a:r>
            <a:br>
              <a:rPr lang="ru-RU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Сохраняют тепло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Без запаха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Без вкуса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734472" y="2708919"/>
            <a:ext cx="20058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prstClr val="white"/>
                </a:solidFill>
              </a:rPr>
              <a:t>Бесцветный Прозрачный Медленно тает Твердый Хрупкий</a:t>
            </a:r>
          </a:p>
        </p:txBody>
      </p:sp>
      <p:pic>
        <p:nvPicPr>
          <p:cNvPr id="8" name="Picture 2" descr="https://im0-tub-ru.yandex.net/i?id=7f4a87e83b3b33f51b049a1a8f81dcc5&amp;n=33&amp;h=215&amp;w=3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3" y="1196752"/>
            <a:ext cx="1109871" cy="73876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9" name="Прямоугольник 8"/>
          <p:cNvSpPr/>
          <p:nvPr/>
        </p:nvSpPr>
        <p:spPr>
          <a:xfrm>
            <a:off x="2123728" y="1268760"/>
            <a:ext cx="10801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СНЕГ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779912" y="1268760"/>
            <a:ext cx="15121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ОБЩЕЕ</a:t>
            </a:r>
          </a:p>
        </p:txBody>
      </p:sp>
      <p:pic>
        <p:nvPicPr>
          <p:cNvPr id="12" name="Picture 8" descr="http://katyaburg.ru/sites/default/files/pictures/krasota_prirody/krasivyj_sneg_led_iney_foto_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6977" y="1278397"/>
            <a:ext cx="1071570" cy="7143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3" name="Прямоугольник 12"/>
          <p:cNvSpPr/>
          <p:nvPr/>
        </p:nvSpPr>
        <p:spPr>
          <a:xfrm>
            <a:off x="6228184" y="1268760"/>
            <a:ext cx="1074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ЛЁД</a:t>
            </a:r>
          </a:p>
        </p:txBody>
      </p:sp>
    </p:spTree>
    <p:extLst>
      <p:ext uri="{BB962C8B-B14F-4D97-AF65-F5344CB8AC3E}">
        <p14:creationId xmlns:p14="http://schemas.microsoft.com/office/powerpoint/2010/main" val="412790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106</Words>
  <Application>Microsoft Office PowerPoint</Application>
  <PresentationFormat>Экран (4:3)</PresentationFormat>
  <Paragraphs>50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Constantia</vt:lpstr>
      <vt:lpstr>Times New Roman</vt:lpstr>
      <vt:lpstr>Тема Office</vt:lpstr>
      <vt:lpstr>Муниципальное казённое общеобразовательное учреждение «Каменская средняя общеобразовательная школа №1 с углублённым изучением отдельных предметов имени Героя Советского Союза В.П. Захарченко» Каменского муниципального района Воронежской области </vt:lpstr>
      <vt:lpstr>Начало путешествия</vt:lpstr>
      <vt:lpstr>Выставка рисунков</vt:lpstr>
      <vt:lpstr>Конкурс чтецов</vt:lpstr>
      <vt:lpstr>Презентация PowerPoint</vt:lpstr>
      <vt:lpstr>            Волшебство                     своими руками</vt:lpstr>
      <vt:lpstr>Презентация PowerPoint</vt:lpstr>
      <vt:lpstr>Снег и лёд</vt:lpstr>
      <vt:lpstr>Презентация PowerPoint</vt:lpstr>
      <vt:lpstr>Фенологи</vt:lpstr>
      <vt:lpstr>Фенологи</vt:lpstr>
      <vt:lpstr>Чудеса в жизни</vt:lpstr>
      <vt:lpstr>Презентация PowerPoint</vt:lpstr>
      <vt:lpstr>Презентация PowerPoint</vt:lpstr>
      <vt:lpstr>Презентация PowerPoint</vt:lpstr>
      <vt:lpstr>Презентация PowerPoint</vt:lpstr>
      <vt:lpstr>Весёлые старты</vt:lpstr>
      <vt:lpstr>Весёлые старты</vt:lpstr>
      <vt:lpstr>Весёлые старты</vt:lpstr>
      <vt:lpstr>Весёлые старты</vt:lpstr>
      <vt:lpstr>Метапредметные интеллектуальные игры</vt:lpstr>
      <vt:lpstr>Метапредметные интеллектуальные игры</vt:lpstr>
      <vt:lpstr>Метапредметные интеллектуальные игры</vt:lpstr>
      <vt:lpstr>Метапредметные интеллектуальные игры</vt:lpstr>
      <vt:lpstr>Молодцы!!!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HP</dc:creator>
  <cp:lastModifiedBy>Пользователь</cp:lastModifiedBy>
  <cp:revision>58</cp:revision>
  <dcterms:created xsi:type="dcterms:W3CDTF">2014-11-25T17:26:11Z</dcterms:created>
  <dcterms:modified xsi:type="dcterms:W3CDTF">2017-03-31T06:44:30Z</dcterms:modified>
</cp:coreProperties>
</file>